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4" r:id="rId3"/>
    <p:sldId id="265" r:id="rId4"/>
    <p:sldId id="269" r:id="rId5"/>
    <p:sldId id="267" r:id="rId6"/>
    <p:sldId id="270" r:id="rId7"/>
    <p:sldId id="285" r:id="rId8"/>
    <p:sldId id="284" r:id="rId9"/>
    <p:sldId id="278" r:id="rId10"/>
    <p:sldId id="281" r:id="rId11"/>
    <p:sldId id="282" r:id="rId12"/>
    <p:sldId id="283" r:id="rId13"/>
    <p:sldId id="279" r:id="rId14"/>
    <p:sldId id="274" r:id="rId15"/>
    <p:sldId id="275" r:id="rId16"/>
    <p:sldId id="289" r:id="rId17"/>
    <p:sldId id="290" r:id="rId18"/>
    <p:sldId id="291" r:id="rId19"/>
    <p:sldId id="292" r:id="rId20"/>
    <p:sldId id="294" r:id="rId21"/>
    <p:sldId id="293" r:id="rId22"/>
    <p:sldId id="295" r:id="rId23"/>
    <p:sldId id="277" r:id="rId24"/>
    <p:sldId id="261" r:id="rId25"/>
    <p:sldId id="288" r:id="rId26"/>
    <p:sldId id="280" r:id="rId2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7"/>
    <p:restoredTop sz="94638"/>
  </p:normalViewPr>
  <p:slideViewPr>
    <p:cSldViewPr snapToGrid="0">
      <p:cViewPr varScale="1">
        <p:scale>
          <a:sx n="105" d="100"/>
          <a:sy n="105" d="100"/>
        </p:scale>
        <p:origin x="7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ten Tokkesdal Henriksen" userId="586d5508-1356-4632-a799-29eda7b231a4" providerId="ADAL" clId="{BC6C7A6F-7030-4ECD-A71B-7902AA883A6A}"/>
    <pc:docChg chg="undo custSel modSld">
      <pc:chgData name="Morten Tokkesdal Henriksen" userId="586d5508-1356-4632-a799-29eda7b231a4" providerId="ADAL" clId="{BC6C7A6F-7030-4ECD-A71B-7902AA883A6A}" dt="2025-05-02T08:20:38.292" v="10" actId="26606"/>
      <pc:docMkLst>
        <pc:docMk/>
      </pc:docMkLst>
      <pc:sldChg chg="addSp delSp modSp mod setBg setClrOvrMap">
        <pc:chgData name="Morten Tokkesdal Henriksen" userId="586d5508-1356-4632-a799-29eda7b231a4" providerId="ADAL" clId="{BC6C7A6F-7030-4ECD-A71B-7902AA883A6A}" dt="2025-05-02T08:20:38.292" v="10" actId="26606"/>
        <pc:sldMkLst>
          <pc:docMk/>
          <pc:sldMk cId="4162319632" sldId="256"/>
        </pc:sldMkLst>
        <pc:spChg chg="mod">
          <ac:chgData name="Morten Tokkesdal Henriksen" userId="586d5508-1356-4632-a799-29eda7b231a4" providerId="ADAL" clId="{BC6C7A6F-7030-4ECD-A71B-7902AA883A6A}" dt="2025-05-02T08:20:38.292" v="10" actId="26606"/>
          <ac:spMkLst>
            <pc:docMk/>
            <pc:sldMk cId="4162319632" sldId="256"/>
            <ac:spMk id="2" creationId="{86C2F01C-FE20-CFDF-503C-5F02298A9372}"/>
          </ac:spMkLst>
        </pc:spChg>
        <pc:spChg chg="mod">
          <ac:chgData name="Morten Tokkesdal Henriksen" userId="586d5508-1356-4632-a799-29eda7b231a4" providerId="ADAL" clId="{BC6C7A6F-7030-4ECD-A71B-7902AA883A6A}" dt="2025-05-02T08:20:38.292" v="10" actId="26606"/>
          <ac:spMkLst>
            <pc:docMk/>
            <pc:sldMk cId="4162319632" sldId="256"/>
            <ac:spMk id="3" creationId="{4C36868C-5F13-AE82-F0D9-CCAAD3272D77}"/>
          </ac:spMkLst>
        </pc:spChg>
        <pc:spChg chg="add">
          <ac:chgData name="Morten Tokkesdal Henriksen" userId="586d5508-1356-4632-a799-29eda7b231a4" providerId="ADAL" clId="{BC6C7A6F-7030-4ECD-A71B-7902AA883A6A}" dt="2025-05-02T08:20:38.292" v="10" actId="26606"/>
          <ac:spMkLst>
            <pc:docMk/>
            <pc:sldMk cId="4162319632" sldId="256"/>
            <ac:spMk id="1048" creationId="{71B2258F-86CA-4D4D-8270-BC05FCDEBFB3}"/>
          </ac:spMkLst>
        </pc:spChg>
        <pc:picChg chg="mod ord">
          <ac:chgData name="Morten Tokkesdal Henriksen" userId="586d5508-1356-4632-a799-29eda7b231a4" providerId="ADAL" clId="{BC6C7A6F-7030-4ECD-A71B-7902AA883A6A}" dt="2025-05-02T08:20:38.292" v="10" actId="26606"/>
          <ac:picMkLst>
            <pc:docMk/>
            <pc:sldMk cId="4162319632" sldId="256"/>
            <ac:picMk id="1026" creationId="{FA7B04E9-A32B-E43A-E327-2F1E067FDFB8}"/>
          </ac:picMkLst>
        </pc:picChg>
      </pc:sldChg>
    </pc:docChg>
  </pc:docChgLst>
  <pc:docChgLst>
    <pc:chgData name="Morten Tokkesdal Henriksen" userId="586d5508-1356-4632-a799-29eda7b231a4" providerId="ADAL" clId="{5552E4E9-A772-42A5-BF16-7A43C21A2288}"/>
    <pc:docChg chg="undo custSel modSld">
      <pc:chgData name="Morten Tokkesdal Henriksen" userId="586d5508-1356-4632-a799-29eda7b231a4" providerId="ADAL" clId="{5552E4E9-A772-42A5-BF16-7A43C21A2288}" dt="2025-05-15T17:04:42.832" v="3" actId="1076"/>
      <pc:docMkLst>
        <pc:docMk/>
      </pc:docMkLst>
      <pc:sldChg chg="modSp mod">
        <pc:chgData name="Morten Tokkesdal Henriksen" userId="586d5508-1356-4632-a799-29eda7b231a4" providerId="ADAL" clId="{5552E4E9-A772-42A5-BF16-7A43C21A2288}" dt="2025-05-15T17:04:42.832" v="3" actId="1076"/>
        <pc:sldMkLst>
          <pc:docMk/>
          <pc:sldMk cId="614128742" sldId="269"/>
        </pc:sldMkLst>
        <pc:picChg chg="mod modCrop">
          <ac:chgData name="Morten Tokkesdal Henriksen" userId="586d5508-1356-4632-a799-29eda7b231a4" providerId="ADAL" clId="{5552E4E9-A772-42A5-BF16-7A43C21A2288}" dt="2025-05-15T17:04:42.832" v="3" actId="1076"/>
          <ac:picMkLst>
            <pc:docMk/>
            <pc:sldMk cId="614128742" sldId="269"/>
            <ac:picMk id="5" creationId="{429DB986-4458-777C-66CB-3CDF1FBA9F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71702-022A-4D82-9F10-85B874C00806}" type="datetimeFigureOut">
              <a:rPr lang="da-DK" smtClean="0"/>
              <a:t>15-05-2025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0C4AD-A73B-4DB8-8F3A-30AA69577BA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59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3296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6272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19446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61725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254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C403-A910-B67F-ECD4-647FE1C57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4AB13-812C-031D-BBC2-0F1433BC0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835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00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pysdr.org/content/intro.html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 10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Underwater Ocean Bottom Wall Mural">
            <a:extLst>
              <a:ext uri="{FF2B5EF4-FFF2-40B4-BE49-F238E27FC236}">
                <a16:creationId xmlns:a16="http://schemas.microsoft.com/office/drawing/2014/main" id="{FA7B04E9-A32B-E43A-E327-2F1E067F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2F01C-FE20-CFDF-503C-5F02298A9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a-DK">
                <a:solidFill>
                  <a:srgbClr val="FFFFFF"/>
                </a:solidFill>
              </a:rPr>
              <a:t>Testbed for underwater communication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6868C-5F13-AE82-F0D9-CCAAD3272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da-DK">
                <a:solidFill>
                  <a:srgbClr val="FFFFFF"/>
                </a:solidFill>
              </a:rPr>
              <a:t>Felipe Bahamondes, Mathias Markvardsen, Morten Henriksen</a:t>
            </a:r>
          </a:p>
        </p:txBody>
      </p:sp>
    </p:spTree>
    <p:extLst>
      <p:ext uri="{BB962C8B-B14F-4D97-AF65-F5344CB8AC3E}">
        <p14:creationId xmlns:p14="http://schemas.microsoft.com/office/powerpoint/2010/main" val="4162319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C8D3C2-9A5A-629B-DF25-A71031BD9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347" y="268895"/>
            <a:ext cx="2331313" cy="374295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E40A02-A590-4142-B75D-A3A8197D25E3}"/>
              </a:ext>
            </a:extLst>
          </p:cNvPr>
          <p:cNvSpPr/>
          <p:nvPr/>
        </p:nvSpPr>
        <p:spPr>
          <a:xfrm>
            <a:off x="9257122" y="2799761"/>
            <a:ext cx="2158738" cy="13150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15EA5-6A52-9505-B4D2-7E028AB36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40" y="3874029"/>
            <a:ext cx="6324601" cy="2718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C31C01-04F8-F3C9-8420-AFA41E589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40" y="690689"/>
            <a:ext cx="2463800" cy="107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CB5446-6387-BCBA-5B94-588DE4C4B1A1}"/>
              </a:ext>
            </a:extLst>
          </p:cNvPr>
          <p:cNvSpPr txBox="1"/>
          <p:nvPr/>
        </p:nvSpPr>
        <p:spPr>
          <a:xfrm>
            <a:off x="471340" y="376518"/>
            <a:ext cx="562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Analytic Signal, Envelope and Fourier Transformations!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02B5C7-684F-8418-3AF4-8C62CFA1B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40" y="1770189"/>
            <a:ext cx="3258991" cy="1504150"/>
          </a:xfrm>
          <a:prstGeom prst="rect">
            <a:avLst/>
          </a:prstGeom>
        </p:spPr>
      </p:pic>
      <p:sp>
        <p:nvSpPr>
          <p:cNvPr id="10" name="Double Brace 9">
            <a:extLst>
              <a:ext uri="{FF2B5EF4-FFF2-40B4-BE49-F238E27FC236}">
                <a16:creationId xmlns:a16="http://schemas.microsoft.com/office/drawing/2014/main" id="{06B875C0-0729-1D93-F35B-0551FC188267}"/>
              </a:ext>
            </a:extLst>
          </p:cNvPr>
          <p:cNvSpPr/>
          <p:nvPr/>
        </p:nvSpPr>
        <p:spPr>
          <a:xfrm>
            <a:off x="268941" y="690689"/>
            <a:ext cx="3747247" cy="2738311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288DCC-2382-83B5-47E2-1DACBB448B78}"/>
              </a:ext>
            </a:extLst>
          </p:cNvPr>
          <p:cNvSpPr txBox="1"/>
          <p:nvPr/>
        </p:nvSpPr>
        <p:spPr>
          <a:xfrm>
            <a:off x="4020502" y="1625760"/>
            <a:ext cx="3003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Quick Maths that gets rid of the carrier frequency for an Amplitude modulated signal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4FED79-011F-E776-8C9F-C1098C3B7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502" y="4424317"/>
            <a:ext cx="35687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77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575AE7-D09D-BDB7-7372-BB59EA7CA61E}"/>
              </a:ext>
            </a:extLst>
          </p:cNvPr>
          <p:cNvSpPr txBox="1"/>
          <p:nvPr/>
        </p:nvSpPr>
        <p:spPr>
          <a:xfrm>
            <a:off x="546847" y="242047"/>
            <a:ext cx="311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800" dirty="0"/>
              <a:t>What about noise?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60C3E-6945-01A3-FA21-20840130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347" y="268895"/>
            <a:ext cx="2331313" cy="374295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DBF124-D541-2990-4C4C-F79FCA2982EB}"/>
              </a:ext>
            </a:extLst>
          </p:cNvPr>
          <p:cNvSpPr/>
          <p:nvPr/>
        </p:nvSpPr>
        <p:spPr>
          <a:xfrm>
            <a:off x="9233646" y="3429000"/>
            <a:ext cx="2182213" cy="5154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17EB629-B272-C7EA-64F9-BD1E660354DA}"/>
              </a:ext>
            </a:extLst>
          </p:cNvPr>
          <p:cNvSpPr/>
          <p:nvPr/>
        </p:nvSpPr>
        <p:spPr>
          <a:xfrm>
            <a:off x="9296399" y="2297738"/>
            <a:ext cx="2020847" cy="5154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96D07F-64D7-B089-A912-F633DEC9C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432" y="1382652"/>
            <a:ext cx="4623135" cy="3679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B54BE1-62C8-823F-4B69-2E8A17007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44" y="2828509"/>
            <a:ext cx="2467482" cy="15013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1AE9D6-2EC5-F9AD-B7D4-C13182B54E16}"/>
              </a:ext>
            </a:extLst>
          </p:cNvPr>
          <p:cNvSpPr txBox="1"/>
          <p:nvPr/>
        </p:nvSpPr>
        <p:spPr>
          <a:xfrm>
            <a:off x="546847" y="6285914"/>
            <a:ext cx="740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Ref and acknowledgements : pySDR; </a:t>
            </a:r>
            <a:r>
              <a:rPr lang="en-GB" dirty="0">
                <a:hlinkClick r:id="rId5"/>
              </a:rPr>
              <a:t>https://pysdr.org/content/intro.html</a:t>
            </a:r>
            <a:r>
              <a:rPr lang="en-GB" dirty="0"/>
              <a:t> 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834979-16EC-92F5-C1D3-FE45172DA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68" y="1070696"/>
            <a:ext cx="2299435" cy="148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39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FB073-318A-939F-0A91-89CB063E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76" y="1340420"/>
            <a:ext cx="2331313" cy="374295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8F5EDC-7BB4-354C-3816-AF58D143BDA8}"/>
              </a:ext>
            </a:extLst>
          </p:cNvPr>
          <p:cNvSpPr/>
          <p:nvPr/>
        </p:nvSpPr>
        <p:spPr>
          <a:xfrm>
            <a:off x="9315253" y="2807155"/>
            <a:ext cx="2020847" cy="5154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FF73B-6081-ABF0-48EA-EBFF5F194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110" y="3996736"/>
            <a:ext cx="3594100" cy="4953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DB62D9-19C0-B840-BD6A-5541438B4021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469823" y="2721552"/>
            <a:ext cx="7588" cy="1237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A4EE1D-36B4-21C7-04C6-32113DC2F0C1}"/>
              </a:ext>
            </a:extLst>
          </p:cNvPr>
          <p:cNvSpPr txBox="1"/>
          <p:nvPr/>
        </p:nvSpPr>
        <p:spPr>
          <a:xfrm>
            <a:off x="405353" y="268895"/>
            <a:ext cx="3864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How do we threshold?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10B3A-561D-B07E-70F4-E52252D58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11" y="1997652"/>
            <a:ext cx="4165600" cy="723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5A03F0-ACFC-5231-0A84-1A9BCD93A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00" y="1726115"/>
            <a:ext cx="1257300" cy="317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A088B1-D37F-1747-AAC0-460E8518535B}"/>
              </a:ext>
            </a:extLst>
          </p:cNvPr>
          <p:cNvSpPr txBox="1"/>
          <p:nvPr/>
        </p:nvSpPr>
        <p:spPr>
          <a:xfrm>
            <a:off x="573757" y="1356783"/>
            <a:ext cx="281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min-max normalization</a:t>
            </a:r>
            <a:endParaRPr lang="en-DK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72A3E-D1B9-4B78-ECEA-AF8110433F65}"/>
              </a:ext>
            </a:extLst>
          </p:cNvPr>
          <p:cNvSpPr txBox="1"/>
          <p:nvPr/>
        </p:nvSpPr>
        <p:spPr>
          <a:xfrm>
            <a:off x="2925138" y="45396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2. check: x &lt; 0.5</a:t>
            </a:r>
          </a:p>
        </p:txBody>
      </p:sp>
    </p:spTree>
    <p:extLst>
      <p:ext uri="{BB962C8B-B14F-4D97-AF65-F5344CB8AC3E}">
        <p14:creationId xmlns:p14="http://schemas.microsoft.com/office/powerpoint/2010/main" val="153810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847686-FC64-5275-4BED-05E3BE524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275" y="168653"/>
            <a:ext cx="4836808" cy="2904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5DC73-4CB4-6B2E-2364-1F613EB5A612}"/>
              </a:ext>
            </a:extLst>
          </p:cNvPr>
          <p:cNvSpPr txBox="1"/>
          <p:nvPr/>
        </p:nvSpPr>
        <p:spPr>
          <a:xfrm>
            <a:off x="4352041" y="5734492"/>
            <a:ext cx="348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“Hello_there”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Bit rate : 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Carrier Frequency : 6000kHz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78880-8ABA-2DCA-D548-2C74932B2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076" y="1340420"/>
            <a:ext cx="2331313" cy="374295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67EA34-F671-B938-68B7-B8CCE0D78575}"/>
              </a:ext>
            </a:extLst>
          </p:cNvPr>
          <p:cNvSpPr/>
          <p:nvPr/>
        </p:nvSpPr>
        <p:spPr>
          <a:xfrm>
            <a:off x="9466076" y="2092751"/>
            <a:ext cx="2331312" cy="720828"/>
          </a:xfrm>
          <a:prstGeom prst="roundRect">
            <a:avLst>
              <a:gd name="adj" fmla="val 1849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1EE33C-3E94-232B-2A69-00F1ABC63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538" y="3073138"/>
            <a:ext cx="4995875" cy="2661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B1C4A0-95F2-D549-8C16-EE60F660C4E7}"/>
              </a:ext>
            </a:extLst>
          </p:cNvPr>
          <p:cNvSpPr txBox="1"/>
          <p:nvPr/>
        </p:nvSpPr>
        <p:spPr>
          <a:xfrm>
            <a:off x="141402" y="424206"/>
            <a:ext cx="3450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How do we find the actual message?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814E88-D47B-227C-C2DA-8D589CE3F299}"/>
              </a:ext>
            </a:extLst>
          </p:cNvPr>
          <p:cNvSpPr txBox="1"/>
          <p:nvPr/>
        </p:nvSpPr>
        <p:spPr>
          <a:xfrm>
            <a:off x="263951" y="1159497"/>
            <a:ext cx="332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Barker 13 preamble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[1,1,1,1,1,0,0,1,1,0,1,0,1]</a:t>
            </a:r>
          </a:p>
        </p:txBody>
      </p:sp>
    </p:spTree>
    <p:extLst>
      <p:ext uri="{BB962C8B-B14F-4D97-AF65-F5344CB8AC3E}">
        <p14:creationId xmlns:p14="http://schemas.microsoft.com/office/powerpoint/2010/main" val="878175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2E testing, the way to ensure that a business is secure - MTP">
            <a:extLst>
              <a:ext uri="{FF2B5EF4-FFF2-40B4-BE49-F238E27FC236}">
                <a16:creationId xmlns:a16="http://schemas.microsoft.com/office/drawing/2014/main" id="{0CAC7661-24B2-7C25-08BA-C3DDC275C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1" r="1" b="1"/>
          <a:stretch/>
        </p:blipFill>
        <p:spPr bwMode="auto">
          <a:xfrm>
            <a:off x="1695450" y="283941"/>
            <a:ext cx="8801100" cy="5955873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04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33A7-6BD5-8878-EB4E-AEA188338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3099"/>
            <a:ext cx="9144000" cy="794927"/>
          </a:xfrm>
        </p:spPr>
        <p:txBody>
          <a:bodyPr/>
          <a:lstStyle/>
          <a:p>
            <a:r>
              <a:rPr lang="da-DK"/>
              <a:t>INTERFERENS</a:t>
            </a:r>
            <a:endParaRPr lang="da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A9C100-D380-39F4-F32C-E3B971127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223"/>
            <a:ext cx="12192000" cy="61855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8A7ADC-CA87-B0DA-B1F6-C6F221132120}"/>
              </a:ext>
            </a:extLst>
          </p:cNvPr>
          <p:cNvSpPr txBox="1"/>
          <p:nvPr/>
        </p:nvSpPr>
        <p:spPr>
          <a:xfrm>
            <a:off x="3927765" y="890562"/>
            <a:ext cx="5260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Interference and Attenuation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43924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C67986-0BF8-DFCD-26FC-5CF618EAE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109"/>
            <a:ext cx="12192000" cy="6213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958A0D-2E43-BE5E-B2C1-D5E22FA7A462}"/>
              </a:ext>
            </a:extLst>
          </p:cNvPr>
          <p:cNvSpPr txBox="1"/>
          <p:nvPr/>
        </p:nvSpPr>
        <p:spPr>
          <a:xfrm>
            <a:off x="4768646" y="845574"/>
            <a:ext cx="390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Strong signal = good signal ?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2925262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A1D2D-76DC-CA78-6431-F16C5E2094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566D49-EE9F-8E77-27FD-68AD481DED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CD17E-5D1C-E420-A9F3-8051AF45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820"/>
            <a:ext cx="12192000" cy="6172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3E842-D58F-3189-44F9-A19D975E7826}"/>
              </a:ext>
            </a:extLst>
          </p:cNvPr>
          <p:cNvSpPr txBox="1"/>
          <p:nvPr/>
        </p:nvSpPr>
        <p:spPr>
          <a:xfrm>
            <a:off x="1248697" y="4168309"/>
            <a:ext cx="4107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15000 Hz still the goat?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71930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E29E-25C1-D051-8BA6-9B7D8950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0918"/>
            <a:ext cx="9144000" cy="785095"/>
          </a:xfrm>
        </p:spPr>
        <p:txBody>
          <a:bodyPr/>
          <a:lstStyle/>
          <a:p>
            <a:r>
              <a:rPr lang="en-US" sz="4800" dirty="0"/>
              <a:t>PPC (Preamble Payload Correlation)</a:t>
            </a:r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C8D5A-3FF6-38FE-BFD4-67FB05C07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31" y="1606284"/>
            <a:ext cx="6528796" cy="3920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43789C-6D40-732F-FA2D-21A0BDA7999B}"/>
              </a:ext>
            </a:extLst>
          </p:cNvPr>
          <p:cNvSpPr txBox="1"/>
          <p:nvPr/>
        </p:nvSpPr>
        <p:spPr>
          <a:xfrm>
            <a:off x="6712527" y="1606284"/>
            <a:ext cx="4110421" cy="4883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da-DK" b="0" dirty="0">
                <a:effectLst/>
                <a:latin typeface="Consolas" panose="020B0609020204030204" pitchFamily="49" charset="0"/>
              </a:rPr>
              <a:t>    </a:t>
            </a:r>
            <a:r>
              <a:rPr lang="da-DK" b="0" dirty="0" err="1">
                <a:effectLst/>
                <a:latin typeface="Consolas" panose="020B0609020204030204" pitchFamily="49" charset="0"/>
              </a:rPr>
              <a:t>unique_payloads_dict</a:t>
            </a:r>
            <a:r>
              <a:rPr lang="da-DK" b="0" dirty="0">
                <a:effectLst/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{</a:t>
            </a:r>
          </a:p>
          <a:p>
            <a:pPr>
              <a:lnSpc>
                <a:spcPct val="150000"/>
              </a:lnSpc>
              <a:buNone/>
            </a:pP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"]3MH'@@H9&amp;e6W"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150000"/>
              </a:lnSpc>
              <a:buNone/>
            </a:pP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'}</a:t>
            </a:r>
            <a:r>
              <a:rPr lang="da-DK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VvF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*E@9&gt;-go*'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150000"/>
              </a:lnSpc>
              <a:buNone/>
            </a:pP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'+,M4J1ABraRJ&amp;'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  <a:buNone/>
            </a:pP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'i3aw,*</a:t>
            </a:r>
            <a:r>
              <a:rPr lang="da-DK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X@j&amp;y;y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150000"/>
              </a:lnSpc>
              <a:buNone/>
            </a:pP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"6"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'~7,w]@s,V+{2Y'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150000"/>
              </a:lnSpc>
              <a:buNone/>
            </a:pP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"7"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']_</a:t>
            </a:r>
            <a:r>
              <a:rPr lang="da-DK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TzaWWF+Exg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;'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150000"/>
              </a:lnSpc>
              <a:buNone/>
            </a:pP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"8"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'Oi67/(~V8]</a:t>
            </a:r>
            <a:r>
              <a:rPr lang="da-DK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w,x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150000"/>
              </a:lnSpc>
              <a:buNone/>
            </a:pP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"9"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'N(#-c~nC(^v&gt;A'</a:t>
            </a:r>
            <a:endParaRPr lang="da-DK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b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da-DK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46849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04FB-32D9-FFF4-86BF-094821A22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1757"/>
            <a:ext cx="9144000" cy="1038946"/>
          </a:xfrm>
        </p:spPr>
        <p:txBody>
          <a:bodyPr/>
          <a:lstStyle/>
          <a:p>
            <a:r>
              <a:rPr lang="en-US" sz="4800" dirty="0"/>
              <a:t>Max bitrate at different distances</a:t>
            </a:r>
            <a:endParaRPr lang="da-DK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4807C6F-B237-3B6F-4742-5B778156485C}"/>
              </a:ext>
            </a:extLst>
          </p:cNvPr>
          <p:cNvSpPr txBox="1">
            <a:spLocks/>
          </p:cNvSpPr>
          <p:nvPr/>
        </p:nvSpPr>
        <p:spPr>
          <a:xfrm>
            <a:off x="1342104" y="2614408"/>
            <a:ext cx="9144000" cy="1038946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Payload composition</a:t>
            </a:r>
            <a:endParaRPr lang="da-DK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AA5F2C-663A-6B7F-D33D-3C18507580D6}"/>
              </a:ext>
            </a:extLst>
          </p:cNvPr>
          <p:cNvSpPr txBox="1">
            <a:spLocks/>
          </p:cNvSpPr>
          <p:nvPr/>
        </p:nvSpPr>
        <p:spPr>
          <a:xfrm>
            <a:off x="1155290" y="4657060"/>
            <a:ext cx="9144000" cy="1038946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Payload size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8713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be14196-0d01-4251-bce5-545ed2b1443e">
            <a:hlinkClick r:id="" action="ppaction://media"/>
            <a:extLst>
              <a:ext uri="{FF2B5EF4-FFF2-40B4-BE49-F238E27FC236}">
                <a16:creationId xmlns:a16="http://schemas.microsoft.com/office/drawing/2014/main" id="{2F8DBA8A-A7BE-97F8-66CD-B50AD97F9C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2318" y="2211132"/>
            <a:ext cx="487363" cy="487363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B251BB24-E621-3A8D-6762-45CFB140F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3052174"/>
            <a:ext cx="9144000" cy="753652"/>
          </a:xfrm>
        </p:spPr>
        <p:txBody>
          <a:bodyPr/>
          <a:lstStyle/>
          <a:p>
            <a:r>
              <a:rPr lang="en-AU" sz="4000" noProof="0" dirty="0"/>
              <a:t>Guess a message!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E2AC5-4D93-1A99-7C58-29A00AD904B6}"/>
              </a:ext>
            </a:extLst>
          </p:cNvPr>
          <p:cNvSpPr txBox="1"/>
          <p:nvPr/>
        </p:nvSpPr>
        <p:spPr>
          <a:xfrm>
            <a:off x="3908321" y="4683423"/>
            <a:ext cx="4375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noProof="0" dirty="0"/>
              <a:t>Answer: ”</a:t>
            </a:r>
            <a:r>
              <a:rPr lang="en-AU" sz="2800" noProof="0" dirty="0" err="1"/>
              <a:t>Hello_there</a:t>
            </a:r>
            <a:r>
              <a:rPr lang="en-AU" sz="2800" noProof="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582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C24F6-7390-E9A1-2817-A9473D42C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040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Problems</a:t>
            </a:r>
            <a:endParaRPr lang="da-DK" sz="5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7C643-6AA4-02C5-BA74-EA08DB70E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0408" y="4629234"/>
            <a:ext cx="3973386" cy="1485319"/>
          </a:xfrm>
          <a:noFill/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/>
              <a:t>ESP</a:t>
            </a:r>
          </a:p>
          <a:p>
            <a:pPr marL="342900" indent="-342900" algn="l">
              <a:buFontTx/>
              <a:buChar char="-"/>
            </a:pPr>
            <a:r>
              <a:rPr lang="en-US"/>
              <a:t>Speaker</a:t>
            </a:r>
            <a:endParaRPr lang="da-DK"/>
          </a:p>
        </p:txBody>
      </p:sp>
      <p:pic>
        <p:nvPicPr>
          <p:cNvPr id="3074" name="Picture 2" descr="How to get unstuck: solving hard problems - Differently Wired">
            <a:extLst>
              <a:ext uri="{FF2B5EF4-FFF2-40B4-BE49-F238E27FC236}">
                <a16:creationId xmlns:a16="http://schemas.microsoft.com/office/drawing/2014/main" id="{16EA6B22-816F-BE24-399F-8F5BC451E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" r="-1" b="-1"/>
          <a:stretch/>
        </p:blipFill>
        <p:spPr bwMode="auto">
          <a:xfrm>
            <a:off x="20" y="10"/>
            <a:ext cx="69928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25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1" name="Rectangle 1050">
            <a:extLst>
              <a:ext uri="{FF2B5EF4-FFF2-40B4-BE49-F238E27FC236}">
                <a16:creationId xmlns:a16="http://schemas.microsoft.com/office/drawing/2014/main" id="{B0836548-8375-43E9-93FB-1CB9C52E6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ngen tilgængelig beskrivelse.">
            <a:extLst>
              <a:ext uri="{FF2B5EF4-FFF2-40B4-BE49-F238E27FC236}">
                <a16:creationId xmlns:a16="http://schemas.microsoft.com/office/drawing/2014/main" id="{3A9908C3-7DAC-7636-0801-AF380EFB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8" r="13511"/>
          <a:stretch/>
        </p:blipFill>
        <p:spPr bwMode="auto">
          <a:xfrm>
            <a:off x="-4" y="10"/>
            <a:ext cx="4010364" cy="390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5E11260E-5B69-6C48-5407-5CC8622B0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9" r="1" b="1"/>
          <a:stretch/>
        </p:blipFill>
        <p:spPr bwMode="auto">
          <a:xfrm>
            <a:off x="-2" y="4079988"/>
            <a:ext cx="4010364" cy="277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gen tilgængelig beskrivelse.">
            <a:extLst>
              <a:ext uri="{FF2B5EF4-FFF2-40B4-BE49-F238E27FC236}">
                <a16:creationId xmlns:a16="http://schemas.microsoft.com/office/drawing/2014/main" id="{E10192E1-31FB-6790-978F-54FF06937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6" r="19611"/>
          <a:stretch/>
        </p:blipFill>
        <p:spPr bwMode="auto">
          <a:xfrm>
            <a:off x="4123375" y="659910"/>
            <a:ext cx="2609934" cy="523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>
            <a:extLst>
              <a:ext uri="{FF2B5EF4-FFF2-40B4-BE49-F238E27FC236}">
                <a16:creationId xmlns:a16="http://schemas.microsoft.com/office/drawing/2014/main" id="{003475B4-3640-A201-DC65-AF4C783E17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E3AF1A19-8C1C-3A80-C26D-21EA19A286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12" name="Picture 11" descr="A close-up of a graph&#10;&#10;AI-generated content may be incorrect.">
            <a:extLst>
              <a:ext uri="{FF2B5EF4-FFF2-40B4-BE49-F238E27FC236}">
                <a16:creationId xmlns:a16="http://schemas.microsoft.com/office/drawing/2014/main" id="{0A8E32A0-2C57-B376-FFD3-96B408033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9" r="25086" b="-2"/>
          <a:stretch/>
        </p:blipFill>
        <p:spPr>
          <a:xfrm>
            <a:off x="6911492" y="203641"/>
            <a:ext cx="4888073" cy="6450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F32BC-B109-5CDC-1EBF-57B68632E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6918" y="1352594"/>
            <a:ext cx="3365739" cy="737227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l"/>
            <a:r>
              <a:rPr lang="en-US" sz="5200" kern="1200" dirty="0">
                <a:latin typeface="+mj-lt"/>
                <a:ea typeface="+mj-ea"/>
                <a:cs typeface="+mj-cs"/>
              </a:rPr>
              <a:t>ESP</a:t>
            </a:r>
          </a:p>
        </p:txBody>
      </p:sp>
    </p:spTree>
    <p:extLst>
      <p:ext uri="{BB962C8B-B14F-4D97-AF65-F5344CB8AC3E}">
        <p14:creationId xmlns:p14="http://schemas.microsoft.com/office/powerpoint/2010/main" val="3839558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36C6-7006-0942-4D10-D6462DB07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4772"/>
            <a:ext cx="9144000" cy="935037"/>
          </a:xfrm>
        </p:spPr>
        <p:txBody>
          <a:bodyPr/>
          <a:lstStyle/>
          <a:p>
            <a:r>
              <a:rPr lang="en-US" dirty="0"/>
              <a:t>Speaker</a:t>
            </a: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8CEA0-3036-D429-4927-15D63A6CF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98" y="1411000"/>
            <a:ext cx="2181529" cy="2124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A7D5B-AD57-4D0E-35BE-B5DB73245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639" y="2142897"/>
            <a:ext cx="7592485" cy="32580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23DC8B-8307-0FC1-6033-15D96ECDCABB}"/>
              </a:ext>
            </a:extLst>
          </p:cNvPr>
          <p:cNvCxnSpPr>
            <a:cxnSpLocks/>
          </p:cNvCxnSpPr>
          <p:nvPr/>
        </p:nvCxnSpPr>
        <p:spPr>
          <a:xfrm flipV="1">
            <a:off x="6213987" y="3952568"/>
            <a:ext cx="3637936" cy="2281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C5E0108-DAC8-766E-5C77-A1D010851DEA}"/>
              </a:ext>
            </a:extLst>
          </p:cNvPr>
          <p:cNvSpPr txBox="1"/>
          <p:nvPr/>
        </p:nvSpPr>
        <p:spPr>
          <a:xfrm>
            <a:off x="3764919" y="6312309"/>
            <a:ext cx="506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Starts to behave weird when we exceed this value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6634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CDAC93-4ADB-822C-F8FF-13E3780D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954" y="140300"/>
            <a:ext cx="8324091" cy="604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90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n the Importance of Questions in an Investigation | Chris Sanders">
            <a:extLst>
              <a:ext uri="{FF2B5EF4-FFF2-40B4-BE49-F238E27FC236}">
                <a16:creationId xmlns:a16="http://schemas.microsoft.com/office/drawing/2014/main" id="{8157715D-69A5-40D7-32AB-7402CB45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4771"/>
            <a:ext cx="2096021" cy="21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1B5729-5456-C304-C968-B5AAA579CFB4}"/>
              </a:ext>
            </a:extLst>
          </p:cNvPr>
          <p:cNvSpPr txBox="1"/>
          <p:nvPr/>
        </p:nvSpPr>
        <p:spPr>
          <a:xfrm>
            <a:off x="3342968" y="237988"/>
            <a:ext cx="5506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0" noProof="0" dirty="0"/>
              <a:t>Questions?</a:t>
            </a:r>
          </a:p>
        </p:txBody>
      </p:sp>
      <p:pic>
        <p:nvPicPr>
          <p:cNvPr id="3" name="Picture 2" descr="A person sitting in an office with a person on his lap&#10;&#10;AI-generated content may be incorrect.">
            <a:extLst>
              <a:ext uri="{FF2B5EF4-FFF2-40B4-BE49-F238E27FC236}">
                <a16:creationId xmlns:a16="http://schemas.microsoft.com/office/drawing/2014/main" id="{0DD42048-0C36-2280-3C73-0E6BF5EE6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29" y="1253651"/>
            <a:ext cx="6689541" cy="50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90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6D9D3-0282-5226-C33E-411DFA2FE1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0F10B-A522-7571-7654-1AC052DBBE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2701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58439B-3E13-D047-ADFA-377288E75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56" y="0"/>
            <a:ext cx="11425287" cy="676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C81F6-B275-736D-26BE-C206A832C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45810"/>
            <a:ext cx="496094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Project Details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D0AC3-39C8-00FE-26E8-D338807CA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825625"/>
            <a:ext cx="4933462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noProof="0" dirty="0"/>
              <a:t>Bachelor project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“The aim of this project is to design and implement a basic underwater communication system that can transmit data from an underwater speaker to a hydrophone receiver…”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A lot of freedom to choose</a:t>
            </a:r>
            <a:endParaRPr lang="en-US" noProof="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noProof="0" dirty="0"/>
              <a:t>No prior knowledge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3 software students, who liked math and programming</a:t>
            </a:r>
            <a:endParaRPr lang="en-US" noProof="0" dirty="0"/>
          </a:p>
          <a:p>
            <a:pPr algn="l"/>
            <a:endParaRPr lang="en-US" noProof="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pic>
        <p:nvPicPr>
          <p:cNvPr id="6" name="Picture 8" descr="World's First 4K Omni-directional Consumer Underwater Drone - 2022 QYSEA">
            <a:extLst>
              <a:ext uri="{FF2B5EF4-FFF2-40B4-BE49-F238E27FC236}">
                <a16:creationId xmlns:a16="http://schemas.microsoft.com/office/drawing/2014/main" id="{67D78DD9-4010-0B9D-7416-D04A1339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5" r="30172" b="2"/>
          <a:stretch/>
        </p:blipFill>
        <p:spPr bwMode="auto"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Dansk krigsskib måtte opgive USA-besøg : Forsvar og Beredskab - Altinget.dk">
            <a:extLst>
              <a:ext uri="{FF2B5EF4-FFF2-40B4-BE49-F238E27FC236}">
                <a16:creationId xmlns:a16="http://schemas.microsoft.com/office/drawing/2014/main" id="{2191D3EE-DD5D-38E6-D84D-D0EA10D37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r="25253" b="-4"/>
          <a:stretch/>
        </p:blipFill>
        <p:spPr bwMode="auto"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housands of dead fish wash up in Nova Scotia">
            <a:extLst>
              <a:ext uri="{FF2B5EF4-FFF2-40B4-BE49-F238E27FC236}">
                <a16:creationId xmlns:a16="http://schemas.microsoft.com/office/drawing/2014/main" id="{3A25A423-1AA2-E424-7CB0-3B630209B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1" r="54640" b="3"/>
          <a:stretch/>
        </p:blipFill>
        <p:spPr bwMode="auto"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48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ool with a deck and people around it&#10;&#10;AI-generated content may be incorrect.">
            <a:extLst>
              <a:ext uri="{FF2B5EF4-FFF2-40B4-BE49-F238E27FC236}">
                <a16:creationId xmlns:a16="http://schemas.microsoft.com/office/drawing/2014/main" id="{429DB986-4458-777C-66CB-3CDF1FBA9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0"/>
          <a:stretch/>
        </p:blipFill>
        <p:spPr>
          <a:xfrm>
            <a:off x="1249680" y="269557"/>
            <a:ext cx="9144000" cy="5980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148C7-F7E7-31E1-F77C-A831A0AC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120" y="4200843"/>
            <a:ext cx="9144000" cy="2387600"/>
          </a:xfrm>
        </p:spPr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The Pool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9AEB22-DE72-8453-0683-F87C76C561BF}"/>
              </a:ext>
            </a:extLst>
          </p:cNvPr>
          <p:cNvCxnSpPr/>
          <p:nvPr/>
        </p:nvCxnSpPr>
        <p:spPr>
          <a:xfrm flipH="1">
            <a:off x="2989006" y="3429000"/>
            <a:ext cx="167149" cy="592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0E198-06F1-147E-3FD0-CE7DA149A381}"/>
              </a:ext>
            </a:extLst>
          </p:cNvPr>
          <p:cNvCxnSpPr>
            <a:cxnSpLocks/>
          </p:cNvCxnSpPr>
          <p:nvPr/>
        </p:nvCxnSpPr>
        <p:spPr>
          <a:xfrm>
            <a:off x="9556956" y="3859784"/>
            <a:ext cx="181896" cy="50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0FB11E-9B5E-EF0C-D777-238964EE5307}"/>
              </a:ext>
            </a:extLst>
          </p:cNvPr>
          <p:cNvSpPr txBox="1"/>
          <p:nvPr/>
        </p:nvSpPr>
        <p:spPr>
          <a:xfrm>
            <a:off x="2658614" y="3150910"/>
            <a:ext cx="99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Speaker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0ED31-8EA0-85BB-20B9-26491EB04E7F}"/>
              </a:ext>
            </a:extLst>
          </p:cNvPr>
          <p:cNvSpPr txBox="1"/>
          <p:nvPr/>
        </p:nvSpPr>
        <p:spPr>
          <a:xfrm>
            <a:off x="8796944" y="3462802"/>
            <a:ext cx="141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Hydrophone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F94A3C6-D46A-5449-58D3-E11662E2482F}"/>
              </a:ext>
            </a:extLst>
          </p:cNvPr>
          <p:cNvSpPr/>
          <p:nvPr/>
        </p:nvSpPr>
        <p:spPr>
          <a:xfrm rot="5400000">
            <a:off x="6176846" y="1249681"/>
            <a:ext cx="373428" cy="6891346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051189-9455-9B5C-6F8E-2F3A75C3A548}"/>
              </a:ext>
            </a:extLst>
          </p:cNvPr>
          <p:cNvSpPr txBox="1"/>
          <p:nvPr/>
        </p:nvSpPr>
        <p:spPr>
          <a:xfrm>
            <a:off x="6096000" y="4820534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5 meters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064C4503-2B79-3294-913C-0D555C369F9C}"/>
              </a:ext>
            </a:extLst>
          </p:cNvPr>
          <p:cNvSpPr/>
          <p:nvPr/>
        </p:nvSpPr>
        <p:spPr>
          <a:xfrm rot="18794466">
            <a:off x="2153886" y="3308747"/>
            <a:ext cx="294856" cy="141548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ECAF07-61FC-BEF2-1C4B-01EA0B4EBD6E}"/>
              </a:ext>
            </a:extLst>
          </p:cNvPr>
          <p:cNvSpPr txBox="1"/>
          <p:nvPr/>
        </p:nvSpPr>
        <p:spPr>
          <a:xfrm>
            <a:off x="1901394" y="4152916"/>
            <a:ext cx="55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2 m</a:t>
            </a:r>
          </a:p>
        </p:txBody>
      </p:sp>
    </p:spTree>
    <p:extLst>
      <p:ext uri="{BB962C8B-B14F-4D97-AF65-F5344CB8AC3E}">
        <p14:creationId xmlns:p14="http://schemas.microsoft.com/office/powerpoint/2010/main" val="61412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ear plastic container with a clear plastic container inside&#10;&#10;AI-generated content may be incorrect.">
            <a:extLst>
              <a:ext uri="{FF2B5EF4-FFF2-40B4-BE49-F238E27FC236}">
                <a16:creationId xmlns:a16="http://schemas.microsoft.com/office/drawing/2014/main" id="{045ED9CC-57B1-4F40-EC19-D42D1B16A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-1"/>
            <a:ext cx="9144001" cy="685800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96BFB52-E750-E1CA-4EC7-5CD75AD36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86058"/>
            <a:ext cx="9144000" cy="1011237"/>
          </a:xfrm>
        </p:spPr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The Plastic Tank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5D4511-5742-1092-CDB5-39B1D3EFF569}"/>
              </a:ext>
            </a:extLst>
          </p:cNvPr>
          <p:cNvCxnSpPr/>
          <p:nvPr/>
        </p:nvCxnSpPr>
        <p:spPr>
          <a:xfrm flipH="1">
            <a:off x="9491870" y="2375452"/>
            <a:ext cx="396000" cy="1341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020107-2680-657B-2564-FAD68686E490}"/>
              </a:ext>
            </a:extLst>
          </p:cNvPr>
          <p:cNvSpPr txBox="1"/>
          <p:nvPr/>
        </p:nvSpPr>
        <p:spPr>
          <a:xfrm>
            <a:off x="9390329" y="2006120"/>
            <a:ext cx="99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Speaker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5CCBA-94CB-48E2-6A2B-4C2819D883FE}"/>
              </a:ext>
            </a:extLst>
          </p:cNvPr>
          <p:cNvCxnSpPr>
            <a:cxnSpLocks/>
          </p:cNvCxnSpPr>
          <p:nvPr/>
        </p:nvCxnSpPr>
        <p:spPr>
          <a:xfrm>
            <a:off x="5989135" y="4323924"/>
            <a:ext cx="1372447" cy="2771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71D72D9-0C4F-F7EA-8BB4-DB3CE485106C}"/>
              </a:ext>
            </a:extLst>
          </p:cNvPr>
          <p:cNvSpPr txBox="1"/>
          <p:nvPr/>
        </p:nvSpPr>
        <p:spPr>
          <a:xfrm>
            <a:off x="4475604" y="4139258"/>
            <a:ext cx="141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Hydrophone</a:t>
            </a:r>
          </a:p>
        </p:txBody>
      </p:sp>
    </p:spTree>
    <p:extLst>
      <p:ext uri="{BB962C8B-B14F-4D97-AF65-F5344CB8AC3E}">
        <p14:creationId xmlns:p14="http://schemas.microsoft.com/office/powerpoint/2010/main" val="392915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5FE8A-E22A-1A2E-7BD4-5226AE84D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noProof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Protocol</a:t>
            </a:r>
          </a:p>
        </p:txBody>
      </p:sp>
      <p:pic>
        <p:nvPicPr>
          <p:cNvPr id="10" name="Picture 9" descr="A diagram of a system&#10;&#10;AI-generated content may be incorrect.">
            <a:extLst>
              <a:ext uri="{FF2B5EF4-FFF2-40B4-BE49-F238E27FC236}">
                <a16:creationId xmlns:a16="http://schemas.microsoft.com/office/drawing/2014/main" id="{FEC4C87B-2C9C-9528-F418-36EDFA8DF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919" y="643466"/>
            <a:ext cx="6119493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1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E27F-FDB7-5D14-EF69-ADCE98157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05840" y="-532661"/>
            <a:ext cx="8229600" cy="1689281"/>
          </a:xfrm>
        </p:spPr>
        <p:txBody>
          <a:bodyPr/>
          <a:lstStyle/>
          <a:p>
            <a:r>
              <a:rPr lang="da-DK" dirty="0"/>
              <a:t>Transmitter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CF26E1D-FAC5-5836-24B7-BF872247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49" y="946308"/>
            <a:ext cx="3296110" cy="52775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6A6181-DD55-4FAE-169B-76C8CCA29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041" y="946308"/>
            <a:ext cx="7688647" cy="471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0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615D-E178-2216-20E0-57C18DB836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41017-77A6-E422-713A-2B62C26F53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96401-A1AF-AB8F-E940-11667AA4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963"/>
            <a:ext cx="12122870" cy="685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26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5AA4F8-89CF-8693-CA85-F5595B92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28" y="3137647"/>
            <a:ext cx="1351528" cy="1333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EC0C0-4B1E-9810-5763-BACE61DFAE50}"/>
              </a:ext>
            </a:extLst>
          </p:cNvPr>
          <p:cNvSpPr txBox="1"/>
          <p:nvPr/>
        </p:nvSpPr>
        <p:spPr>
          <a:xfrm>
            <a:off x="471340" y="254524"/>
            <a:ext cx="440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3200" dirty="0"/>
              <a:t>Receiver</a:t>
            </a:r>
          </a:p>
        </p:txBody>
      </p:sp>
      <p:sp>
        <p:nvSpPr>
          <p:cNvPr id="9" name="Cloud Callout 8">
            <a:extLst>
              <a:ext uri="{FF2B5EF4-FFF2-40B4-BE49-F238E27FC236}">
                <a16:creationId xmlns:a16="http://schemas.microsoft.com/office/drawing/2014/main" id="{F89ED151-F581-3CBE-F4F6-DA3DC762ED22}"/>
              </a:ext>
            </a:extLst>
          </p:cNvPr>
          <p:cNvSpPr/>
          <p:nvPr/>
        </p:nvSpPr>
        <p:spPr>
          <a:xfrm>
            <a:off x="5962850" y="1219200"/>
            <a:ext cx="2770094" cy="1918447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Digital Signal Processing is fun!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03B0D-1586-D7E8-1978-5AA4F9CEC9D2}"/>
              </a:ext>
            </a:extLst>
          </p:cNvPr>
          <p:cNvSpPr txBox="1"/>
          <p:nvPr/>
        </p:nvSpPr>
        <p:spPr>
          <a:xfrm>
            <a:off x="471340" y="1156447"/>
            <a:ext cx="4127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DK" dirty="0"/>
              <a:t>The hydrophone is constantly monitoring pressure differences in the water (acoustic signals)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>
                <a:sym typeface="Wingdings" pitchFamily="2" charset="2"/>
              </a:rPr>
              <a:t> Converts to electricity 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>
                <a:sym typeface="Wingdings" pitchFamily="2" charset="2"/>
              </a:rPr>
              <a:t> Computer RECORDS a wav file</a:t>
            </a:r>
            <a:endParaRPr lang="en-DK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A49389-8B7F-7192-A4B6-9721A76D8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200" y="4421140"/>
            <a:ext cx="2125915" cy="12176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8FBC98-A3F8-7553-FEB4-34847AABD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347" y="268895"/>
            <a:ext cx="2331313" cy="3783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EB1DBA-919E-5CA3-817D-A7D8EE59E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200" y="5236675"/>
            <a:ext cx="2565400" cy="86360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9A918D3-D6A5-DEC0-64E9-ED3D6A78F3D2}"/>
              </a:ext>
            </a:extLst>
          </p:cNvPr>
          <p:cNvSpPr/>
          <p:nvPr/>
        </p:nvSpPr>
        <p:spPr>
          <a:xfrm>
            <a:off x="9170155" y="5203596"/>
            <a:ext cx="2059460" cy="9297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Computer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3D5900-154F-EC2B-C3BB-FAF9CD5CCCBF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4507600" y="5668475"/>
            <a:ext cx="46625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5F8840-7497-294E-A867-322116D204E9}"/>
              </a:ext>
            </a:extLst>
          </p:cNvPr>
          <p:cNvCxnSpPr>
            <a:cxnSpLocks/>
          </p:cNvCxnSpPr>
          <p:nvPr/>
        </p:nvCxnSpPr>
        <p:spPr>
          <a:xfrm flipV="1">
            <a:off x="10144557" y="3985936"/>
            <a:ext cx="128996" cy="12176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517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374</Words>
  <Application>Microsoft Office PowerPoint</Application>
  <PresentationFormat>Widescreen</PresentationFormat>
  <Paragraphs>71</Paragraphs>
  <Slides>26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Arial</vt:lpstr>
      <vt:lpstr>Consolas</vt:lpstr>
      <vt:lpstr>Wingdings</vt:lpstr>
      <vt:lpstr>Office Theme</vt:lpstr>
      <vt:lpstr>Testbed for underwater communication</vt:lpstr>
      <vt:lpstr>PowerPoint Presentation</vt:lpstr>
      <vt:lpstr> Project Details</vt:lpstr>
      <vt:lpstr>The Pool</vt:lpstr>
      <vt:lpstr>The Plastic Tank</vt:lpstr>
      <vt:lpstr>Protocol</vt:lpstr>
      <vt:lpstr>Transmitter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INTERFERENS</vt:lpstr>
      <vt:lpstr>PowerPoint Presentation</vt:lpstr>
      <vt:lpstr>PowerPoint Presentation</vt:lpstr>
      <vt:lpstr>PPC (Preamble Payload Correlation)</vt:lpstr>
      <vt:lpstr>Max bitrate at different distances</vt:lpstr>
      <vt:lpstr>Problems</vt:lpstr>
      <vt:lpstr>ESP</vt:lpstr>
      <vt:lpstr>Speaker</vt:lpstr>
      <vt:lpstr>PowerPoint Presentation</vt:lpstr>
      <vt:lpstr>PowerPoint Presentation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Morten Tokkesdal Henriksen</dc:creator>
  <cp:lastModifiedBy>Morten Tokkesdal Henriksen</cp:lastModifiedBy>
  <cp:revision>7</cp:revision>
  <dcterms:created xsi:type="dcterms:W3CDTF">2025-03-05T13:03:04Z</dcterms:created>
  <dcterms:modified xsi:type="dcterms:W3CDTF">2025-05-15T17:04:52Z</dcterms:modified>
</cp:coreProperties>
</file>